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FA29A5EB-CA8C-4A04-9214-9E0E79895C4D}" type="datetimeFigureOut">
              <a:rPr lang="en-US" smtClean="0"/>
              <a:pPr/>
              <a:t>7/8/2020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68833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9A5EB-CA8C-4A04-9214-9E0E79895C4D}"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239511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35778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9A5EB-CA8C-4A04-9214-9E0E79895C4D}"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195742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238575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376225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25914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29A5EB-CA8C-4A04-9214-9E0E79895C4D}" type="datetimeFigureOut">
              <a:rPr lang="en-US" smtClean="0"/>
              <a:pPr/>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3965777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1173250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29A5EB-CA8C-4A04-9214-9E0E79895C4D}"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222448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FA29A5EB-CA8C-4A04-9214-9E0E79895C4D}" type="datetimeFigureOut">
              <a:rPr lang="en-US" smtClean="0"/>
              <a:pPr/>
              <a:t>7/8/2020</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289386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FA29A5EB-CA8C-4A04-9214-9E0E79895C4D}" type="datetimeFigureOut">
              <a:rPr lang="en-US" smtClean="0"/>
              <a:pPr/>
              <a:t>7/8/2020</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A8076B65-5C88-42FE-943B-8E1FECCF8094}" type="slidenum">
              <a:rPr lang="en-US" smtClean="0"/>
              <a:pPr/>
              <a:t>‹#›</a:t>
            </a:fld>
            <a:endParaRPr lang="en-US"/>
          </a:p>
        </p:txBody>
      </p:sp>
    </p:spTree>
    <p:extLst>
      <p:ext uri="{BB962C8B-B14F-4D97-AF65-F5344CB8AC3E}">
        <p14:creationId xmlns:p14="http://schemas.microsoft.com/office/powerpoint/2010/main" xmlns="" val="996275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A5FC02-864F-4D4E-8992-ECEB80DA2D3A}"/>
              </a:ext>
            </a:extLst>
          </p:cNvPr>
          <p:cNvSpPr>
            <a:spLocks noGrp="1"/>
          </p:cNvSpPr>
          <p:nvPr>
            <p:ph type="ctrTitle"/>
          </p:nvPr>
        </p:nvSpPr>
        <p:spPr>
          <a:xfrm>
            <a:off x="1871778" y="1487702"/>
            <a:ext cx="8679915" cy="2366846"/>
          </a:xfrm>
        </p:spPr>
        <p:txBody>
          <a:bodyPr>
            <a:noAutofit/>
          </a:bodyPr>
          <a:lstStyle/>
          <a:p>
            <a:r>
              <a:rPr lang="en-US" sz="3000" b="1" dirty="0">
                <a:effectLst>
                  <a:outerShdw blurRad="38100" dist="38100" dir="2700000" algn="tl">
                    <a:srgbClr val="000000">
                      <a:alpha val="43137"/>
                    </a:srgbClr>
                  </a:outerShdw>
                </a:effectLst>
              </a:rPr>
              <a:t>WELCOME</a:t>
            </a:r>
            <a:br>
              <a:rPr lang="en-US" sz="3000" b="1" dirty="0">
                <a:effectLst>
                  <a:outerShdw blurRad="38100" dist="38100" dir="2700000" algn="tl">
                    <a:srgbClr val="000000">
                      <a:alpha val="43137"/>
                    </a:srgbClr>
                  </a:outerShdw>
                </a:effectLst>
              </a:rPr>
            </a:br>
            <a:r>
              <a:rPr lang="en-US" sz="3000" b="1" dirty="0">
                <a:effectLst>
                  <a:outerShdw blurRad="38100" dist="38100" dir="2700000" algn="tl">
                    <a:srgbClr val="000000">
                      <a:alpha val="43137"/>
                    </a:srgbClr>
                  </a:outerShdw>
                </a:effectLst>
              </a:rPr>
              <a:t>Class: </a:t>
            </a:r>
            <a:r>
              <a:rPr lang="en-US" sz="3000" b="1" dirty="0" err="1">
                <a:effectLst>
                  <a:outerShdw blurRad="38100" dist="38100" dir="2700000" algn="tl">
                    <a:srgbClr val="000000">
                      <a:alpha val="43137"/>
                    </a:srgbClr>
                  </a:outerShdw>
                </a:effectLst>
              </a:rPr>
              <a:t>B.Com</a:t>
            </a:r>
            <a:r>
              <a:rPr lang="en-US" sz="3000" b="1" dirty="0">
                <a:effectLst>
                  <a:outerShdw blurRad="38100" dist="38100" dir="2700000" algn="tl">
                    <a:srgbClr val="000000">
                      <a:alpha val="43137"/>
                    </a:srgbClr>
                  </a:outerShdw>
                </a:effectLst>
              </a:rPr>
              <a:t> – Part-1 </a:t>
            </a:r>
            <a:br>
              <a:rPr lang="en-US" sz="3000" b="1" dirty="0">
                <a:effectLst>
                  <a:outerShdw blurRad="38100" dist="38100" dir="2700000" algn="tl">
                    <a:srgbClr val="000000">
                      <a:alpha val="43137"/>
                    </a:srgbClr>
                  </a:outerShdw>
                </a:effectLst>
              </a:rPr>
            </a:br>
            <a:r>
              <a:rPr lang="en-US" sz="3000" b="1" dirty="0">
                <a:effectLst>
                  <a:outerShdw blurRad="38100" dist="38100" dir="2700000" algn="tl">
                    <a:srgbClr val="000000">
                      <a:alpha val="43137"/>
                    </a:srgbClr>
                  </a:outerShdw>
                </a:effectLst>
              </a:rPr>
              <a:t>Subject: Financial Accounting</a:t>
            </a:r>
            <a:br>
              <a:rPr lang="en-US" sz="3000" b="1" dirty="0">
                <a:effectLst>
                  <a:outerShdw blurRad="38100" dist="38100" dir="2700000" algn="tl">
                    <a:srgbClr val="000000">
                      <a:alpha val="43137"/>
                    </a:srgbClr>
                  </a:outerShdw>
                </a:effectLst>
              </a:rPr>
            </a:br>
            <a:r>
              <a:rPr lang="en-US" sz="3000" b="1" dirty="0">
                <a:effectLst>
                  <a:outerShdw blurRad="38100" dist="38100" dir="2700000" algn="tl">
                    <a:srgbClr val="000000">
                      <a:alpha val="43137"/>
                    </a:srgbClr>
                  </a:outerShdw>
                </a:effectLst>
              </a:rPr>
              <a:t>Topic –  Non Trading Organization </a:t>
            </a:r>
            <a:br>
              <a:rPr lang="en-US" sz="3000" b="1" dirty="0">
                <a:effectLst>
                  <a:outerShdw blurRad="38100" dist="38100" dir="2700000" algn="tl">
                    <a:srgbClr val="000000">
                      <a:alpha val="43137"/>
                    </a:srgbClr>
                  </a:outerShdw>
                </a:effectLst>
              </a:rPr>
            </a:br>
            <a:r>
              <a:rPr lang="en-US" sz="3000" b="1" dirty="0">
                <a:effectLst>
                  <a:outerShdw blurRad="38100" dist="38100" dir="2700000" algn="tl">
                    <a:srgbClr val="000000">
                      <a:alpha val="43137"/>
                    </a:srgbClr>
                  </a:outerShdw>
                </a:effectLst>
              </a:rPr>
              <a:t>(B. Income And Expenditure Account)</a:t>
            </a:r>
          </a:p>
        </p:txBody>
      </p:sp>
      <p:sp>
        <p:nvSpPr>
          <p:cNvPr id="3" name="Subtitle 2">
            <a:extLst>
              <a:ext uri="{FF2B5EF4-FFF2-40B4-BE49-F238E27FC236}">
                <a16:creationId xmlns:a16="http://schemas.microsoft.com/office/drawing/2014/main" xmlns="" id="{18439AC0-D38E-441D-B2FF-934A486AB03D}"/>
              </a:ext>
            </a:extLst>
          </p:cNvPr>
          <p:cNvSpPr>
            <a:spLocks noGrp="1"/>
          </p:cNvSpPr>
          <p:nvPr>
            <p:ph type="subTitle" idx="1"/>
          </p:nvPr>
        </p:nvSpPr>
        <p:spPr>
          <a:xfrm>
            <a:off x="1530637" y="3947294"/>
            <a:ext cx="8673427" cy="1496900"/>
          </a:xfrm>
        </p:spPr>
        <p:txBody>
          <a:bodyPr>
            <a:normAutofit fontScale="77500" lnSpcReduction="20000"/>
          </a:bodyPr>
          <a:lstStyle/>
          <a:p>
            <a:r>
              <a:rPr lang="en-US" sz="2900" b="1" u="sng" dirty="0"/>
              <a:t>Prepared By</a:t>
            </a:r>
          </a:p>
          <a:p>
            <a:pPr>
              <a:spcBef>
                <a:spcPts val="200"/>
              </a:spcBef>
            </a:pPr>
            <a:r>
              <a:rPr lang="en-US" sz="2900" b="1" dirty="0"/>
              <a:t> Dr. SHAHID IQBAL </a:t>
            </a:r>
          </a:p>
          <a:p>
            <a:pPr>
              <a:spcBef>
                <a:spcPts val="200"/>
              </a:spcBef>
            </a:pPr>
            <a:r>
              <a:rPr lang="en-US" sz="2900" b="1" dirty="0"/>
              <a:t>Guest Faculty</a:t>
            </a:r>
          </a:p>
          <a:p>
            <a:pPr>
              <a:spcBef>
                <a:spcPts val="200"/>
              </a:spcBef>
            </a:pPr>
            <a:r>
              <a:rPr lang="en-US" sz="2900" b="1" dirty="0"/>
              <a:t>Marwari College, </a:t>
            </a:r>
            <a:r>
              <a:rPr lang="en-US" sz="2900" b="1" dirty="0" smtClean="0">
                <a:solidFill>
                  <a:schemeClr val="bg1"/>
                </a:solidFill>
              </a:rPr>
              <a:t>Darbhanga</a:t>
            </a:r>
            <a:endParaRPr lang="en-US" sz="2300" b="1" dirty="0">
              <a:solidFill>
                <a:schemeClr val="tx1"/>
              </a:solidFill>
            </a:endParaRPr>
          </a:p>
          <a:p>
            <a:pPr>
              <a:spcBef>
                <a:spcPts val="200"/>
              </a:spcBef>
            </a:pPr>
            <a:r>
              <a:rPr lang="en-US" sz="2300" b="1" dirty="0">
                <a:solidFill>
                  <a:schemeClr val="bg1"/>
                </a:solidFill>
              </a:rPr>
              <a:t>Mobile no. and </a:t>
            </a:r>
            <a:r>
              <a:rPr lang="en-US" sz="2300" b="1" dirty="0" err="1">
                <a:solidFill>
                  <a:schemeClr val="bg1"/>
                </a:solidFill>
              </a:rPr>
              <a:t>whatsup</a:t>
            </a:r>
            <a:r>
              <a:rPr lang="en-US" sz="2300" b="1" dirty="0">
                <a:solidFill>
                  <a:schemeClr val="bg1"/>
                </a:solidFill>
              </a:rPr>
              <a:t> no. : </a:t>
            </a:r>
            <a:r>
              <a:rPr lang="en-US" sz="2300" b="1" dirty="0" smtClean="0">
                <a:solidFill>
                  <a:schemeClr val="bg1"/>
                </a:solidFill>
              </a:rPr>
              <a:t>7004160257: shahidlnmu@gmail.Com</a:t>
            </a:r>
          </a:p>
          <a:p>
            <a:endParaRPr lang="en-US" dirty="0"/>
          </a:p>
        </p:txBody>
      </p:sp>
    </p:spTree>
    <p:extLst>
      <p:ext uri="{BB962C8B-B14F-4D97-AF65-F5344CB8AC3E}">
        <p14:creationId xmlns:p14="http://schemas.microsoft.com/office/powerpoint/2010/main" xmlns="" val="1668977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6DF168-A97B-40BF-8A98-C22ED732DC65}"/>
              </a:ext>
            </a:extLst>
          </p:cNvPr>
          <p:cNvSpPr>
            <a:spLocks noGrp="1"/>
          </p:cNvSpPr>
          <p:nvPr>
            <p:ph type="title"/>
          </p:nvPr>
        </p:nvSpPr>
        <p:spPr/>
        <p:txBody>
          <a:bodyPr/>
          <a:lstStyle/>
          <a:p>
            <a:r>
              <a:rPr lang="en-US" b="1" dirty="0"/>
              <a:t>Thank you</a:t>
            </a:r>
          </a:p>
        </p:txBody>
      </p:sp>
    </p:spTree>
    <p:extLst>
      <p:ext uri="{BB962C8B-B14F-4D97-AF65-F5344CB8AC3E}">
        <p14:creationId xmlns:p14="http://schemas.microsoft.com/office/powerpoint/2010/main" xmlns="" val="185333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51B8D6-4AC2-4AD8-AA55-AA6EE877A41E}"/>
              </a:ext>
            </a:extLst>
          </p:cNvPr>
          <p:cNvSpPr>
            <a:spLocks noGrp="1"/>
          </p:cNvSpPr>
          <p:nvPr>
            <p:ph type="title"/>
          </p:nvPr>
        </p:nvSpPr>
        <p:spPr>
          <a:xfrm>
            <a:off x="675249" y="2265517"/>
            <a:ext cx="3938954" cy="2456442"/>
          </a:xfrm>
        </p:spPr>
        <p:txBody>
          <a:bodyPr>
            <a:normAutofit fontScale="90000"/>
          </a:bodyPr>
          <a:lstStyle/>
          <a:p>
            <a:pPr>
              <a:lnSpc>
                <a:spcPct val="150000"/>
              </a:lnSpc>
            </a:pPr>
            <a:r>
              <a:rPr lang="en-US" sz="3200" b="1" dirty="0" smtClean="0"/>
              <a:t>Meaning Of Income And Expenditure Account:</a:t>
            </a:r>
            <a:endParaRPr lang="en-US" sz="3200" b="1" dirty="0"/>
          </a:p>
        </p:txBody>
      </p:sp>
      <p:sp>
        <p:nvSpPr>
          <p:cNvPr id="3" name="Content Placeholder 2">
            <a:extLst>
              <a:ext uri="{FF2B5EF4-FFF2-40B4-BE49-F238E27FC236}">
                <a16:creationId xmlns:a16="http://schemas.microsoft.com/office/drawing/2014/main" xmlns="" id="{6C3C39F5-136F-4457-A3D9-94E8F87421C1}"/>
              </a:ext>
            </a:extLst>
          </p:cNvPr>
          <p:cNvSpPr>
            <a:spLocks noGrp="1"/>
          </p:cNvSpPr>
          <p:nvPr>
            <p:ph idx="1"/>
          </p:nvPr>
        </p:nvSpPr>
        <p:spPr>
          <a:xfrm>
            <a:off x="4865223" y="803186"/>
            <a:ext cx="6684352" cy="5248622"/>
          </a:xfrm>
        </p:spPr>
        <p:txBody>
          <a:bodyPr/>
          <a:lstStyle/>
          <a:p>
            <a:pPr algn="just"/>
            <a:r>
              <a:rPr lang="en-US" dirty="0">
                <a:latin typeface="+mj-lt"/>
              </a:rPr>
              <a:t>Everyone knows that the Non-trading organizations prepare Receipts and Payments Account for recording cash and bank transactions. In order to record the Expenses and Incomes of the concern, the concept of ‘Income and Expenditure Account’ came into existence. The Income and Expenditure Account is a summary of all items of incomes and expenses which relate to the ongoing accounting year. It is prepared with the objective of finding out the surplus or deficit arising out of current incomes over current expenses. It is quite similar to the Trading and Profit and Loss Account of a trading concern and is prepared in an exact manner.</a:t>
            </a:r>
          </a:p>
        </p:txBody>
      </p:sp>
    </p:spTree>
    <p:extLst>
      <p:ext uri="{BB962C8B-B14F-4D97-AF65-F5344CB8AC3E}">
        <p14:creationId xmlns:p14="http://schemas.microsoft.com/office/powerpoint/2010/main" xmlns="" val="88608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DD7B62-6DB4-44AF-A2B6-7EAAE7FD1144}"/>
              </a:ext>
            </a:extLst>
          </p:cNvPr>
          <p:cNvSpPr>
            <a:spLocks noGrp="1"/>
          </p:cNvSpPr>
          <p:nvPr>
            <p:ph type="title"/>
          </p:nvPr>
        </p:nvSpPr>
        <p:spPr>
          <a:xfrm>
            <a:off x="647114" y="2279585"/>
            <a:ext cx="3924885" cy="2456442"/>
          </a:xfrm>
        </p:spPr>
        <p:txBody>
          <a:bodyPr>
            <a:normAutofit fontScale="90000"/>
          </a:bodyPr>
          <a:lstStyle/>
          <a:p>
            <a:pPr>
              <a:lnSpc>
                <a:spcPct val="150000"/>
              </a:lnSpc>
            </a:pPr>
            <a:r>
              <a:rPr lang="en-US" sz="3000" b="1" dirty="0" smtClean="0"/>
              <a:t>Characteristics Of Income And Expenditure Account:</a:t>
            </a:r>
            <a:endParaRPr lang="en-US" sz="3000" b="1" dirty="0"/>
          </a:p>
        </p:txBody>
      </p:sp>
      <p:sp>
        <p:nvSpPr>
          <p:cNvPr id="3" name="Content Placeholder 2">
            <a:extLst>
              <a:ext uri="{FF2B5EF4-FFF2-40B4-BE49-F238E27FC236}">
                <a16:creationId xmlns:a16="http://schemas.microsoft.com/office/drawing/2014/main" xmlns="" id="{979851DC-B1A1-4DF1-8D07-8775A0F90378}"/>
              </a:ext>
            </a:extLst>
          </p:cNvPr>
          <p:cNvSpPr>
            <a:spLocks noGrp="1"/>
          </p:cNvSpPr>
          <p:nvPr>
            <p:ph idx="1"/>
          </p:nvPr>
        </p:nvSpPr>
        <p:spPr>
          <a:xfrm>
            <a:off x="4909625" y="803186"/>
            <a:ext cx="6850966" cy="5248622"/>
          </a:xfrm>
        </p:spPr>
        <p:txBody>
          <a:bodyPr>
            <a:noAutofit/>
          </a:bodyPr>
          <a:lstStyle/>
          <a:p>
            <a:pPr marL="342900" indent="-342900" algn="just">
              <a:lnSpc>
                <a:spcPct val="100000"/>
              </a:lnSpc>
              <a:buFont typeface="+mj-lt"/>
              <a:buAutoNum type="alphaLcParenR"/>
            </a:pPr>
            <a:r>
              <a:rPr lang="en-US" dirty="0" smtClean="0">
                <a:latin typeface="+mj-lt"/>
              </a:rPr>
              <a:t>Non-trading concerns prepare this account.</a:t>
            </a:r>
          </a:p>
          <a:p>
            <a:pPr marL="342900" indent="-342900" algn="just">
              <a:lnSpc>
                <a:spcPct val="100000"/>
              </a:lnSpc>
              <a:buFont typeface="+mj-lt"/>
              <a:buAutoNum type="alphaLcParenR"/>
            </a:pPr>
            <a:r>
              <a:rPr lang="en-US" dirty="0" smtClean="0">
                <a:latin typeface="+mj-lt"/>
              </a:rPr>
              <a:t>It’s nature similar to the Profit and Loss Account as made by the for-profit concerns.</a:t>
            </a:r>
          </a:p>
          <a:p>
            <a:pPr marL="342900" indent="-342900" algn="just">
              <a:lnSpc>
                <a:spcPct val="100000"/>
              </a:lnSpc>
              <a:buFont typeface="+mj-lt"/>
              <a:buAutoNum type="alphaLcParenR"/>
            </a:pPr>
            <a:r>
              <a:rPr lang="en-US" dirty="0" smtClean="0">
                <a:latin typeface="+mj-lt"/>
              </a:rPr>
              <a:t>Though it is prepared at the end of the year, it does not mean that it shows a record of a whole year.</a:t>
            </a:r>
          </a:p>
          <a:p>
            <a:pPr marL="342900" indent="-342900" algn="just">
              <a:lnSpc>
                <a:spcPct val="100000"/>
              </a:lnSpc>
              <a:buFont typeface="+mj-lt"/>
              <a:buAutoNum type="alphaLcParenR"/>
            </a:pPr>
            <a:r>
              <a:rPr lang="en-US" dirty="0" smtClean="0">
                <a:latin typeface="+mj-lt"/>
              </a:rPr>
              <a:t>It determines the surplus or deficit of income over expenditures</a:t>
            </a:r>
          </a:p>
          <a:p>
            <a:pPr marL="342900" indent="-342900" algn="just">
              <a:lnSpc>
                <a:spcPct val="100000"/>
              </a:lnSpc>
              <a:buFont typeface="+mj-lt"/>
              <a:buAutoNum type="alphaLcParenR"/>
            </a:pPr>
            <a:r>
              <a:rPr lang="en-US" dirty="0" smtClean="0">
                <a:latin typeface="+mj-lt"/>
              </a:rPr>
              <a:t>The concern prepares this account by strictly following the Double Entry System.</a:t>
            </a:r>
          </a:p>
          <a:p>
            <a:pPr marL="342900" indent="-342900" algn="just">
              <a:lnSpc>
                <a:spcPct val="100000"/>
              </a:lnSpc>
              <a:buFont typeface="+mj-lt"/>
              <a:buAutoNum type="alphaLcParenR"/>
            </a:pPr>
            <a:r>
              <a:rPr lang="en-US" dirty="0" smtClean="0">
                <a:latin typeface="+mj-lt"/>
              </a:rPr>
              <a:t>The surplus or deficit of this account is transferred to the capital fund account.</a:t>
            </a:r>
          </a:p>
          <a:p>
            <a:pPr marL="342900" indent="-342900" algn="just">
              <a:lnSpc>
                <a:spcPct val="100000"/>
              </a:lnSpc>
              <a:buFont typeface="+mj-lt"/>
              <a:buAutoNum type="alphaLcParenR"/>
            </a:pPr>
            <a:r>
              <a:rPr lang="en-US" dirty="0" smtClean="0">
                <a:latin typeface="+mj-lt"/>
              </a:rPr>
              <a:t>Unlike the Receipts and Payments Account, it does not start with an opening balance and ends with a closing balance.</a:t>
            </a:r>
          </a:p>
          <a:p>
            <a:pPr marL="342900" indent="-342900" algn="just">
              <a:lnSpc>
                <a:spcPct val="100000"/>
              </a:lnSpc>
              <a:buFont typeface="+mj-lt"/>
              <a:buAutoNum type="alphaLcParenR"/>
            </a:pPr>
            <a:r>
              <a:rPr lang="en-US" dirty="0" smtClean="0">
                <a:latin typeface="+mj-lt"/>
              </a:rPr>
              <a:t>It strictly follows the accrual basis of accounting.</a:t>
            </a:r>
          </a:p>
          <a:p>
            <a:pPr marL="342900" indent="-342900" algn="just">
              <a:lnSpc>
                <a:spcPct val="100000"/>
              </a:lnSpc>
              <a:buFont typeface="+mj-lt"/>
              <a:buAutoNum type="alphaLcParenR"/>
            </a:pPr>
            <a:r>
              <a:rPr lang="en-US" dirty="0" smtClean="0">
                <a:latin typeface="+mj-lt"/>
              </a:rPr>
              <a:t>An independent auditor has to audit this account for the validation of the account.</a:t>
            </a:r>
            <a:endParaRPr lang="en-US" dirty="0">
              <a:latin typeface="+mj-lt"/>
            </a:endParaRPr>
          </a:p>
        </p:txBody>
      </p:sp>
    </p:spTree>
    <p:extLst>
      <p:ext uri="{BB962C8B-B14F-4D97-AF65-F5344CB8AC3E}">
        <p14:creationId xmlns:p14="http://schemas.microsoft.com/office/powerpoint/2010/main" xmlns="" val="1010168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75919E-4883-41EC-A6C3-6CA58560BD1D}"/>
              </a:ext>
            </a:extLst>
          </p:cNvPr>
          <p:cNvSpPr>
            <a:spLocks noGrp="1"/>
          </p:cNvSpPr>
          <p:nvPr>
            <p:ph type="title"/>
          </p:nvPr>
        </p:nvSpPr>
        <p:spPr>
          <a:xfrm>
            <a:off x="492369" y="2349925"/>
            <a:ext cx="4164037" cy="2456442"/>
          </a:xfrm>
        </p:spPr>
        <p:txBody>
          <a:bodyPr>
            <a:noAutofit/>
          </a:bodyPr>
          <a:lstStyle/>
          <a:p>
            <a:pPr>
              <a:lnSpc>
                <a:spcPct val="150000"/>
              </a:lnSpc>
            </a:pPr>
            <a:r>
              <a:rPr lang="en-US" sz="3000" b="1" dirty="0" smtClean="0"/>
              <a:t>Advantages Of Income And Expenditure Account:</a:t>
            </a:r>
            <a:endParaRPr lang="en-US" sz="3000" dirty="0"/>
          </a:p>
        </p:txBody>
      </p:sp>
      <p:sp>
        <p:nvSpPr>
          <p:cNvPr id="3" name="Content Placeholder 2">
            <a:extLst>
              <a:ext uri="{FF2B5EF4-FFF2-40B4-BE49-F238E27FC236}">
                <a16:creationId xmlns:a16="http://schemas.microsoft.com/office/drawing/2014/main" xmlns="" id="{99CDD43E-52F4-405C-87B7-83BE3A66A308}"/>
              </a:ext>
            </a:extLst>
          </p:cNvPr>
          <p:cNvSpPr>
            <a:spLocks noGrp="1"/>
          </p:cNvSpPr>
          <p:nvPr>
            <p:ph idx="1"/>
          </p:nvPr>
        </p:nvSpPr>
        <p:spPr>
          <a:xfrm>
            <a:off x="4937761" y="239151"/>
            <a:ext cx="6780628" cy="6344529"/>
          </a:xfrm>
        </p:spPr>
        <p:txBody>
          <a:bodyPr>
            <a:noAutofit/>
          </a:bodyPr>
          <a:lstStyle/>
          <a:p>
            <a:pPr algn="just">
              <a:lnSpc>
                <a:spcPct val="100000"/>
              </a:lnSpc>
            </a:pPr>
            <a:r>
              <a:rPr lang="en-US" b="1" u="sng" dirty="0">
                <a:latin typeface="+mj-lt"/>
              </a:rPr>
              <a:t>1. Revenue Information</a:t>
            </a:r>
          </a:p>
          <a:p>
            <a:pPr marL="0" indent="0" algn="just">
              <a:lnSpc>
                <a:spcPct val="100000"/>
              </a:lnSpc>
              <a:buNone/>
            </a:pPr>
            <a:r>
              <a:rPr lang="en-US" dirty="0">
                <a:latin typeface="+mj-lt"/>
              </a:rPr>
              <a:t>One of the major advantage of this account that it helps the concern to know about its revenues. It gives the concern about their past records and the current trends. Moreover, it will provide the concern relevant information for their futuristic course of action.</a:t>
            </a:r>
          </a:p>
          <a:p>
            <a:pPr marL="0" indent="0" algn="just">
              <a:lnSpc>
                <a:spcPct val="100000"/>
              </a:lnSpc>
              <a:buNone/>
            </a:pPr>
            <a:r>
              <a:rPr lang="en-US" dirty="0">
                <a:latin typeface="+mj-lt"/>
              </a:rPr>
              <a:t>It tells them their major source of profits and their loopholes where they are spending a lot. It helps them to control the extravagant expenditure approach.</a:t>
            </a:r>
          </a:p>
          <a:p>
            <a:pPr marL="0" indent="0" algn="just">
              <a:lnSpc>
                <a:spcPct val="100000"/>
              </a:lnSpc>
              <a:buNone/>
            </a:pPr>
            <a:r>
              <a:rPr lang="en-US" dirty="0">
                <a:latin typeface="+mj-lt"/>
              </a:rPr>
              <a:t>2</a:t>
            </a:r>
            <a:r>
              <a:rPr lang="en-US" b="1" u="sng" dirty="0">
                <a:latin typeface="+mj-lt"/>
              </a:rPr>
              <a:t>. Beneficial for the Investors</a:t>
            </a:r>
          </a:p>
          <a:p>
            <a:pPr marL="0" indent="0" algn="just">
              <a:lnSpc>
                <a:spcPct val="100000"/>
              </a:lnSpc>
              <a:buNone/>
            </a:pPr>
            <a:r>
              <a:rPr lang="en-US" dirty="0">
                <a:latin typeface="+mj-lt"/>
              </a:rPr>
              <a:t>Investors are very much interested in the profits and losses of the concern. In the case of non-trading concerns, it is especially the government which is interested in the statements of the concern.</a:t>
            </a:r>
          </a:p>
          <a:p>
            <a:pPr marL="0" indent="0" algn="just">
              <a:lnSpc>
                <a:spcPct val="100000"/>
              </a:lnSpc>
              <a:buNone/>
            </a:pPr>
            <a:r>
              <a:rPr lang="en-US" dirty="0">
                <a:latin typeface="+mj-lt"/>
              </a:rPr>
              <a:t>It is because they provide the concern with many facilities in the form of subsidies and donations. They want to analyze the working and the position of the concern. It helps them to decide the number of futuristic grants and donations.</a:t>
            </a:r>
          </a:p>
        </p:txBody>
      </p:sp>
    </p:spTree>
    <p:extLst>
      <p:ext uri="{BB962C8B-B14F-4D97-AF65-F5344CB8AC3E}">
        <p14:creationId xmlns:p14="http://schemas.microsoft.com/office/powerpoint/2010/main" xmlns="" val="85307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1BF9ED-0C11-4173-984C-27AE86992022}"/>
              </a:ext>
            </a:extLst>
          </p:cNvPr>
          <p:cNvSpPr>
            <a:spLocks noGrp="1"/>
          </p:cNvSpPr>
          <p:nvPr>
            <p:ph type="title"/>
          </p:nvPr>
        </p:nvSpPr>
        <p:spPr/>
        <p:txBody>
          <a:bodyPr>
            <a:normAutofit fontScale="90000"/>
          </a:bodyPr>
          <a:lstStyle/>
          <a:p>
            <a:pPr>
              <a:lnSpc>
                <a:spcPct val="150000"/>
              </a:lnSpc>
            </a:pPr>
            <a:r>
              <a:rPr lang="en-US" sz="3000" b="1" dirty="0" smtClean="0"/>
              <a:t>Disadvantages Of Income And Expenditure Account:</a:t>
            </a:r>
            <a:endParaRPr lang="en-US" sz="3000" dirty="0"/>
          </a:p>
        </p:txBody>
      </p:sp>
      <p:sp>
        <p:nvSpPr>
          <p:cNvPr id="3" name="Content Placeholder 2">
            <a:extLst>
              <a:ext uri="{FF2B5EF4-FFF2-40B4-BE49-F238E27FC236}">
                <a16:creationId xmlns:a16="http://schemas.microsoft.com/office/drawing/2014/main" xmlns="" id="{8F504B32-D1DA-43F6-B688-79379D061CCB}"/>
              </a:ext>
            </a:extLst>
          </p:cNvPr>
          <p:cNvSpPr>
            <a:spLocks noGrp="1"/>
          </p:cNvSpPr>
          <p:nvPr>
            <p:ph idx="1"/>
          </p:nvPr>
        </p:nvSpPr>
        <p:spPr/>
        <p:txBody>
          <a:bodyPr>
            <a:normAutofit/>
          </a:bodyPr>
          <a:lstStyle/>
          <a:p>
            <a:pPr algn="just"/>
            <a:r>
              <a:rPr lang="en-US" dirty="0">
                <a:latin typeface="+mj-lt"/>
              </a:rPr>
              <a:t>Nobody can deny the fact that whenever there are advantages, there are certain disadvantages too. In the case of the Income and Expenditure Account, there is only one major disadvantage.</a:t>
            </a:r>
          </a:p>
          <a:p>
            <a:pPr algn="just"/>
            <a:r>
              <a:rPr lang="en-US" dirty="0">
                <a:latin typeface="+mj-lt"/>
              </a:rPr>
              <a:t>This disadvantage is ‘Misinterpretation of Data’. As we have seen above also that the concern is highly dependent on the government for various funds and facilities.</a:t>
            </a:r>
          </a:p>
          <a:p>
            <a:pPr algn="just"/>
            <a:r>
              <a:rPr lang="en-US" dirty="0">
                <a:latin typeface="+mj-lt"/>
              </a:rPr>
              <a:t>The government is only interested to help only those concerns which are performing well. The wellness of the concern is visible by its statements.</a:t>
            </a:r>
          </a:p>
          <a:p>
            <a:pPr algn="just"/>
            <a:r>
              <a:rPr lang="en-US" dirty="0">
                <a:latin typeface="+mj-lt"/>
              </a:rPr>
              <a:t>In order to show their competence, it is mostly seen that they end up doing window-dressing of their statements. This becomes a very major disadvantage of this account.</a:t>
            </a:r>
          </a:p>
        </p:txBody>
      </p:sp>
    </p:spTree>
    <p:extLst>
      <p:ext uri="{BB962C8B-B14F-4D97-AF65-F5344CB8AC3E}">
        <p14:creationId xmlns:p14="http://schemas.microsoft.com/office/powerpoint/2010/main" xmlns="" val="336520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9F1D65-1BA5-47D4-806A-42C5E5BC8695}"/>
              </a:ext>
            </a:extLst>
          </p:cNvPr>
          <p:cNvSpPr>
            <a:spLocks noGrp="1"/>
          </p:cNvSpPr>
          <p:nvPr>
            <p:ph type="title"/>
          </p:nvPr>
        </p:nvSpPr>
        <p:spPr>
          <a:xfrm>
            <a:off x="888631" y="2399871"/>
            <a:ext cx="3498979" cy="2167339"/>
          </a:xfrm>
        </p:spPr>
        <p:txBody>
          <a:bodyPr>
            <a:noAutofit/>
          </a:bodyPr>
          <a:lstStyle/>
          <a:p>
            <a:pPr>
              <a:lnSpc>
                <a:spcPct val="150000"/>
              </a:lnSpc>
            </a:pPr>
            <a:r>
              <a:rPr lang="en-US" sz="3000" b="1" dirty="0" smtClean="0"/>
              <a:t>Steps To Prepare Income And Expenditure Account:</a:t>
            </a:r>
            <a:endParaRPr lang="en-US" sz="3000" b="1" dirty="0"/>
          </a:p>
        </p:txBody>
      </p:sp>
      <p:sp>
        <p:nvSpPr>
          <p:cNvPr id="3" name="Content Placeholder 2">
            <a:extLst>
              <a:ext uri="{FF2B5EF4-FFF2-40B4-BE49-F238E27FC236}">
                <a16:creationId xmlns:a16="http://schemas.microsoft.com/office/drawing/2014/main" xmlns="" id="{B4BDC24F-46ED-4EC3-B2F6-FCD8C2A0B91B}"/>
              </a:ext>
            </a:extLst>
          </p:cNvPr>
          <p:cNvSpPr>
            <a:spLocks noGrp="1"/>
          </p:cNvSpPr>
          <p:nvPr>
            <p:ph idx="1"/>
          </p:nvPr>
        </p:nvSpPr>
        <p:spPr/>
        <p:txBody>
          <a:bodyPr/>
          <a:lstStyle/>
          <a:p>
            <a:pPr marL="342900" indent="-342900" algn="just">
              <a:buFont typeface="+mj-lt"/>
              <a:buAutoNum type="alphaLcParenR"/>
            </a:pPr>
            <a:r>
              <a:rPr lang="en-US" dirty="0">
                <a:latin typeface="+mj-lt"/>
              </a:rPr>
              <a:t>Include all items of receipts and expenditure, on the respective side of the account</a:t>
            </a:r>
          </a:p>
          <a:p>
            <a:pPr marL="342900" indent="-342900" algn="just">
              <a:buFont typeface="+mj-lt"/>
              <a:buAutoNum type="alphaLcParenR"/>
            </a:pPr>
            <a:r>
              <a:rPr lang="en-US" dirty="0">
                <a:latin typeface="+mj-lt"/>
              </a:rPr>
              <a:t>Avoid entering capital incomes and expenses</a:t>
            </a:r>
          </a:p>
          <a:p>
            <a:pPr marL="342900" indent="-342900" algn="just">
              <a:buFont typeface="+mj-lt"/>
              <a:buAutoNum type="alphaLcParenR"/>
            </a:pPr>
            <a:r>
              <a:rPr lang="en-US" dirty="0">
                <a:latin typeface="+mj-lt"/>
              </a:rPr>
              <a:t>Make adjustments of Prepaid and Outstanding expenses and incomes</a:t>
            </a:r>
          </a:p>
          <a:p>
            <a:pPr marL="342900" indent="-342900" algn="just">
              <a:buFont typeface="+mj-lt"/>
              <a:buAutoNum type="alphaLcParenR"/>
            </a:pPr>
            <a:r>
              <a:rPr lang="en-US" dirty="0">
                <a:latin typeface="+mj-lt"/>
              </a:rPr>
              <a:t>Further, items included in receipts and payment account, depreciation, provisions, and profit or loss on sale of assets will have to be included in this account</a:t>
            </a:r>
          </a:p>
          <a:p>
            <a:pPr marL="342900" indent="-342900" algn="just">
              <a:buFont typeface="+mj-lt"/>
              <a:buAutoNum type="alphaLcParenR"/>
            </a:pPr>
            <a:r>
              <a:rPr lang="en-US" dirty="0">
                <a:latin typeface="+mj-lt"/>
              </a:rPr>
              <a:t>Finally, after putting down all items of revenue and expenses, you’ll get a balance. The resulting balance will reveal the surplus or deficit</a:t>
            </a:r>
          </a:p>
        </p:txBody>
      </p:sp>
    </p:spTree>
    <p:extLst>
      <p:ext uri="{BB962C8B-B14F-4D97-AF65-F5344CB8AC3E}">
        <p14:creationId xmlns:p14="http://schemas.microsoft.com/office/powerpoint/2010/main" xmlns="" val="2293852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8B226DF-2C26-4597-A55E-B05408038DE5}"/>
              </a:ext>
            </a:extLst>
          </p:cNvPr>
          <p:cNvSpPr>
            <a:spLocks noGrp="1"/>
          </p:cNvSpPr>
          <p:nvPr>
            <p:ph type="title"/>
          </p:nvPr>
        </p:nvSpPr>
        <p:spPr>
          <a:xfrm>
            <a:off x="888631" y="2349925"/>
            <a:ext cx="3233203" cy="2456442"/>
          </a:xfrm>
        </p:spPr>
        <p:txBody>
          <a:bodyPr>
            <a:normAutofit fontScale="90000"/>
          </a:bodyPr>
          <a:lstStyle/>
          <a:p>
            <a:pPr>
              <a:lnSpc>
                <a:spcPct val="150000"/>
              </a:lnSpc>
            </a:pPr>
            <a:r>
              <a:rPr lang="en-US" sz="3000" b="1" dirty="0" smtClean="0"/>
              <a:t>Specimen Of Income And Expenditure Account:</a:t>
            </a:r>
            <a:endParaRPr lang="en-US" sz="3000" b="1" dirty="0"/>
          </a:p>
        </p:txBody>
      </p:sp>
      <p:pic>
        <p:nvPicPr>
          <p:cNvPr id="6" name="Content Placeholder 5">
            <a:extLst>
              <a:ext uri="{FF2B5EF4-FFF2-40B4-BE49-F238E27FC236}">
                <a16:creationId xmlns:a16="http://schemas.microsoft.com/office/drawing/2014/main" xmlns="" id="{95F4E281-46AF-4D66-8D3F-55BC654BC29E}"/>
              </a:ext>
            </a:extLst>
          </p:cNvPr>
          <p:cNvPicPr>
            <a:picLocks noGrp="1" noChangeAspect="1"/>
          </p:cNvPicPr>
          <p:nvPr>
            <p:ph idx="1"/>
          </p:nvPr>
        </p:nvPicPr>
        <p:blipFill>
          <a:blip r:embed="rId2"/>
          <a:stretch>
            <a:fillRect/>
          </a:stretch>
        </p:blipFill>
        <p:spPr>
          <a:xfrm>
            <a:off x="4586066" y="482996"/>
            <a:ext cx="7230794" cy="6072554"/>
          </a:xfrm>
          <a:prstGeom prst="rect">
            <a:avLst/>
          </a:prstGeom>
        </p:spPr>
      </p:pic>
    </p:spTree>
    <p:extLst>
      <p:ext uri="{BB962C8B-B14F-4D97-AF65-F5344CB8AC3E}">
        <p14:creationId xmlns:p14="http://schemas.microsoft.com/office/powerpoint/2010/main" xmlns="" val="194527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C185A1-9636-4C8A-9135-04BD73185BD5}"/>
              </a:ext>
            </a:extLst>
          </p:cNvPr>
          <p:cNvSpPr>
            <a:spLocks noGrp="1"/>
          </p:cNvSpPr>
          <p:nvPr>
            <p:ph type="title"/>
          </p:nvPr>
        </p:nvSpPr>
        <p:spPr>
          <a:xfrm>
            <a:off x="520507" y="2349925"/>
            <a:ext cx="3910818" cy="2456442"/>
          </a:xfrm>
        </p:spPr>
        <p:txBody>
          <a:bodyPr>
            <a:noAutofit/>
          </a:bodyPr>
          <a:lstStyle/>
          <a:p>
            <a:pPr>
              <a:lnSpc>
                <a:spcPct val="150000"/>
              </a:lnSpc>
            </a:pPr>
            <a:r>
              <a:rPr lang="en-US" sz="2400" b="1" dirty="0" smtClean="0"/>
              <a:t>Difference Between Receipt &amp;Payment Account  and Income &amp; Expenditure Account:</a:t>
            </a:r>
            <a:endParaRPr lang="en-US" sz="2400" b="1" dirty="0"/>
          </a:p>
        </p:txBody>
      </p:sp>
      <p:sp>
        <p:nvSpPr>
          <p:cNvPr id="3" name="Content Placeholder 2">
            <a:extLst>
              <a:ext uri="{FF2B5EF4-FFF2-40B4-BE49-F238E27FC236}">
                <a16:creationId xmlns:a16="http://schemas.microsoft.com/office/drawing/2014/main" xmlns="" id="{4478FB8E-F7CF-40B2-92EC-A358EA6E6AC0}"/>
              </a:ext>
            </a:extLst>
          </p:cNvPr>
          <p:cNvSpPr>
            <a:spLocks noGrp="1"/>
          </p:cNvSpPr>
          <p:nvPr>
            <p:ph idx="1"/>
          </p:nvPr>
        </p:nvSpPr>
        <p:spPr>
          <a:xfrm>
            <a:off x="4800600" y="121920"/>
            <a:ext cx="6995159" cy="6614160"/>
          </a:xfrm>
        </p:spPr>
        <p:txBody>
          <a:bodyPr>
            <a:noAutofit/>
          </a:bodyPr>
          <a:lstStyle/>
          <a:p>
            <a:pPr marL="0" indent="0" algn="just">
              <a:lnSpc>
                <a:spcPct val="100000"/>
              </a:lnSpc>
              <a:buNone/>
            </a:pPr>
            <a:r>
              <a:rPr lang="en-US" b="1" u="sng" dirty="0">
                <a:latin typeface="+mj-lt"/>
              </a:rPr>
              <a:t>Balance of account</a:t>
            </a:r>
          </a:p>
          <a:p>
            <a:pPr algn="just">
              <a:lnSpc>
                <a:spcPct val="100000"/>
              </a:lnSpc>
            </a:pPr>
            <a:r>
              <a:rPr lang="en-US" dirty="0">
                <a:latin typeface="+mj-lt"/>
              </a:rPr>
              <a:t>Receipt and payment account: The difference between receipts and the payments represents the balance of cash in hand or at bank or bank overdraft at the closing date.</a:t>
            </a:r>
          </a:p>
          <a:p>
            <a:pPr algn="just">
              <a:lnSpc>
                <a:spcPct val="100000"/>
              </a:lnSpc>
            </a:pPr>
            <a:r>
              <a:rPr lang="en-US" dirty="0">
                <a:latin typeface="+mj-lt"/>
              </a:rPr>
              <a:t>Income and expenditure account: The difference of Income and expenditure represents either surplus or deficit balance.</a:t>
            </a:r>
          </a:p>
          <a:p>
            <a:pPr marL="0" indent="0" algn="just">
              <a:lnSpc>
                <a:spcPct val="100000"/>
              </a:lnSpc>
              <a:buNone/>
            </a:pPr>
            <a:r>
              <a:rPr lang="en-US" b="1" u="sng" dirty="0">
                <a:latin typeface="+mj-lt"/>
              </a:rPr>
              <a:t>Outstanding items</a:t>
            </a:r>
          </a:p>
          <a:p>
            <a:pPr algn="just">
              <a:lnSpc>
                <a:spcPct val="100000"/>
              </a:lnSpc>
            </a:pPr>
            <a:r>
              <a:rPr lang="en-US" dirty="0">
                <a:latin typeface="+mj-lt"/>
              </a:rPr>
              <a:t>Receipt and payment account: It restricts itself to cash transactions only and does not take into account any outstanding Income or expenditure</a:t>
            </a:r>
          </a:p>
          <a:p>
            <a:pPr algn="just">
              <a:lnSpc>
                <a:spcPct val="100000"/>
              </a:lnSpc>
            </a:pPr>
            <a:r>
              <a:rPr lang="en-US" dirty="0">
                <a:latin typeface="+mj-lt"/>
              </a:rPr>
              <a:t>Income and expenditure account: It includes all incomes whether received or not and all expenses whether paid or not relating to the period under review.</a:t>
            </a:r>
          </a:p>
          <a:p>
            <a:pPr marL="0" indent="0" algn="just">
              <a:lnSpc>
                <a:spcPct val="100000"/>
              </a:lnSpc>
              <a:buNone/>
            </a:pPr>
            <a:r>
              <a:rPr lang="en-US" b="1" u="sng" dirty="0">
                <a:latin typeface="+mj-lt"/>
              </a:rPr>
              <a:t>Balance sheet</a:t>
            </a:r>
          </a:p>
          <a:p>
            <a:pPr algn="just">
              <a:lnSpc>
                <a:spcPct val="100000"/>
              </a:lnSpc>
            </a:pPr>
            <a:r>
              <a:rPr lang="en-US" dirty="0">
                <a:latin typeface="+mj-lt"/>
              </a:rPr>
              <a:t>Receipt and payment account: A receipts and payments account need not necessarily be accompanied by a balance sheet.</a:t>
            </a:r>
          </a:p>
          <a:p>
            <a:pPr algn="just">
              <a:lnSpc>
                <a:spcPct val="100000"/>
              </a:lnSpc>
            </a:pPr>
            <a:r>
              <a:rPr lang="en-US" dirty="0">
                <a:latin typeface="+mj-lt"/>
              </a:rPr>
              <a:t>Income and expenditure account: An income and expenditure account must be accompanied by a balance sheet for the period concerned.</a:t>
            </a:r>
          </a:p>
        </p:txBody>
      </p:sp>
    </p:spTree>
    <p:extLst>
      <p:ext uri="{BB962C8B-B14F-4D97-AF65-F5344CB8AC3E}">
        <p14:creationId xmlns:p14="http://schemas.microsoft.com/office/powerpoint/2010/main" xmlns="" val="2014229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AA2EB-BBBA-4846-85F5-CF0E134CCC9E}"/>
              </a:ext>
            </a:extLst>
          </p:cNvPr>
          <p:cNvSpPr>
            <a:spLocks noGrp="1"/>
          </p:cNvSpPr>
          <p:nvPr>
            <p:ph type="title"/>
          </p:nvPr>
        </p:nvSpPr>
        <p:spPr/>
        <p:txBody>
          <a:bodyPr>
            <a:normAutofit fontScale="90000"/>
          </a:bodyPr>
          <a:lstStyle/>
          <a:p>
            <a:pPr>
              <a:lnSpc>
                <a:spcPct val="150000"/>
              </a:lnSpc>
            </a:pPr>
            <a:r>
              <a:rPr lang="en-US" sz="2400" b="1" dirty="0" smtClean="0"/>
              <a:t>Difference Between Receipt And Payment Account And Income And Expenditure Account:</a:t>
            </a:r>
            <a:endParaRPr lang="en-US" sz="2400" b="1" dirty="0"/>
          </a:p>
        </p:txBody>
      </p:sp>
      <p:sp>
        <p:nvSpPr>
          <p:cNvPr id="3" name="Content Placeholder 2">
            <a:extLst>
              <a:ext uri="{FF2B5EF4-FFF2-40B4-BE49-F238E27FC236}">
                <a16:creationId xmlns:a16="http://schemas.microsoft.com/office/drawing/2014/main" xmlns="" id="{B9ED84DA-8B70-4922-B11F-44D38AD60B62}"/>
              </a:ext>
            </a:extLst>
          </p:cNvPr>
          <p:cNvSpPr>
            <a:spLocks noGrp="1"/>
          </p:cNvSpPr>
          <p:nvPr>
            <p:ph idx="1"/>
          </p:nvPr>
        </p:nvSpPr>
        <p:spPr/>
        <p:txBody>
          <a:bodyPr>
            <a:normAutofit lnSpcReduction="10000"/>
          </a:bodyPr>
          <a:lstStyle/>
          <a:p>
            <a:pPr marL="0" indent="0" algn="just">
              <a:buNone/>
            </a:pPr>
            <a:r>
              <a:rPr lang="en-US" b="1" u="sng" dirty="0">
                <a:latin typeface="+mj-lt"/>
              </a:rPr>
              <a:t>Placing of items</a:t>
            </a:r>
          </a:p>
          <a:p>
            <a:pPr algn="just"/>
            <a:r>
              <a:rPr lang="en-US" dirty="0">
                <a:latin typeface="+mj-lt"/>
              </a:rPr>
              <a:t>Receipt and payment account: in receipt and payment account receipts are shown on the debit side and payments on the credit side.</a:t>
            </a:r>
          </a:p>
          <a:p>
            <a:pPr algn="just"/>
            <a:r>
              <a:rPr lang="en-US" dirty="0">
                <a:latin typeface="+mj-lt"/>
              </a:rPr>
              <a:t>Income and expenditure account: If it is prepared in account form all revenue incomes appear on the credit side and expenditure on the debit side.</a:t>
            </a:r>
          </a:p>
          <a:p>
            <a:pPr marL="0" indent="0" algn="just">
              <a:buNone/>
            </a:pPr>
            <a:r>
              <a:rPr lang="en-US" b="1" u="sng" dirty="0">
                <a:latin typeface="+mj-lt"/>
              </a:rPr>
              <a:t>Carrying of balance</a:t>
            </a:r>
          </a:p>
          <a:p>
            <a:pPr algn="just"/>
            <a:r>
              <a:rPr lang="en-US" dirty="0">
                <a:latin typeface="+mj-lt"/>
              </a:rPr>
              <a:t>Receipt and payment account: The balance of receipts and payments account is carried to the next period.</a:t>
            </a:r>
          </a:p>
          <a:p>
            <a:pPr algn="just"/>
            <a:r>
              <a:rPr lang="en-US" dirty="0">
                <a:latin typeface="+mj-lt"/>
              </a:rPr>
              <a:t>Income and expenditure account: The balance of income and expenditure account is not carried to the next period but is added in or deducted from the accumulated debit side.</a:t>
            </a:r>
          </a:p>
        </p:txBody>
      </p:sp>
    </p:spTree>
    <p:extLst>
      <p:ext uri="{BB962C8B-B14F-4D97-AF65-F5344CB8AC3E}">
        <p14:creationId xmlns:p14="http://schemas.microsoft.com/office/powerpoint/2010/main" xmlns="" val="202762633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83</TotalTime>
  <Words>963</Words>
  <Application>Microsoft Office PowerPoint</Application>
  <PresentationFormat>Custom</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Atlas</vt:lpstr>
      <vt:lpstr>WELCOME Class: B.Com – Part-1  Subject: Financial Accounting Topic –  Non Trading Organization  (B. Income And Expenditure Account)</vt:lpstr>
      <vt:lpstr>Meaning Of Income And Expenditure Account:</vt:lpstr>
      <vt:lpstr>Characteristics Of Income And Expenditure Account:</vt:lpstr>
      <vt:lpstr>Advantages Of Income And Expenditure Account:</vt:lpstr>
      <vt:lpstr>Disadvantages Of Income And Expenditure Account:</vt:lpstr>
      <vt:lpstr>Steps To Prepare Income And Expenditure Account:</vt:lpstr>
      <vt:lpstr>Specimen Of Income And Expenditure Account:</vt:lpstr>
      <vt:lpstr>Difference Between Receipt &amp;Payment Account  and Income &amp; Expenditure Account:</vt:lpstr>
      <vt:lpstr>Difference Between Receipt And Payment Account And Income And Expenditure Account: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kanchan kumar</dc:creator>
  <cp:lastModifiedBy>HP</cp:lastModifiedBy>
  <cp:revision>10</cp:revision>
  <dcterms:created xsi:type="dcterms:W3CDTF">2020-07-07T03:11:41Z</dcterms:created>
  <dcterms:modified xsi:type="dcterms:W3CDTF">2020-07-08T14:43:35Z</dcterms:modified>
</cp:coreProperties>
</file>